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984A709-D20E-4095-8B27-02978934F19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84A709-D20E-4095-8B27-02978934F19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1945D2-FB3D-4010-ABF7-FD84B3FF20AE}" type="datetimeFigureOut">
              <a:rPr lang="en-US" smtClean="0"/>
              <a:pPr/>
              <a:t>4/14/2014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81945D2-FB3D-4010-ABF7-FD84B3FF20AE}" type="datetimeFigureOut">
              <a:rPr lang="en-US" smtClean="0"/>
              <a:pPr/>
              <a:t>4/14/2014</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81945D2-FB3D-4010-ABF7-FD84B3FF20AE}" type="datetimeFigureOut">
              <a:rPr lang="en-US" smtClean="0"/>
              <a:pPr/>
              <a:t>4/14/2014</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848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#9</a:t>
            </a:r>
            <a:endParaRPr lang="en-US" dirty="0"/>
          </a:p>
        </p:txBody>
      </p:sp>
      <p:sp>
        <p:nvSpPr>
          <p:cNvPr id="3" name="Subtitle 2"/>
          <p:cNvSpPr>
            <a:spLocks noGrp="1"/>
          </p:cNvSpPr>
          <p:nvPr>
            <p:ph type="subTitle" idx="1"/>
          </p:nvPr>
        </p:nvSpPr>
        <p:spPr>
          <a:xfrm>
            <a:off x="685800" y="1143000"/>
            <a:ext cx="8229600" cy="5181600"/>
          </a:xfrm>
        </p:spPr>
        <p:txBody>
          <a:bodyPr>
            <a:noAutofit/>
          </a:bodyPr>
          <a:lstStyle/>
          <a:p>
            <a:r>
              <a:rPr sz="2000" dirty="0" smtClean="0">
                <a:solidFill>
                  <a:schemeClr val="tx2">
                    <a:lumMod val="50000"/>
                  </a:schemeClr>
                </a:solidFill>
              </a:rPr>
              <a:t>Consider:</a:t>
            </a:r>
          </a:p>
          <a:p>
            <a:r>
              <a:rPr lang="en-US" dirty="0" smtClean="0">
                <a:solidFill>
                  <a:schemeClr val="tx2">
                    <a:lumMod val="50000"/>
                  </a:schemeClr>
                </a:solidFill>
              </a:rPr>
              <a:t>“If my mother was in a singing mood, it wasn’t so bad. She would sing about hard times, bad times, and somebody-done-gone-and-left-me times. But her voice was so sweet and her singing-eyes so </a:t>
            </a:r>
            <a:r>
              <a:rPr lang="en-US" dirty="0" err="1" smtClean="0">
                <a:solidFill>
                  <a:schemeClr val="tx2">
                    <a:lumMod val="50000"/>
                  </a:schemeClr>
                </a:solidFill>
              </a:rPr>
              <a:t>melty</a:t>
            </a:r>
            <a:r>
              <a:rPr lang="en-US" dirty="0" smtClean="0">
                <a:solidFill>
                  <a:schemeClr val="tx2">
                    <a:lumMod val="50000"/>
                  </a:schemeClr>
                </a:solidFill>
              </a:rPr>
              <a:t> I found myself longing for those hard times, yearning to be grown without “a thin </a:t>
            </a:r>
            <a:r>
              <a:rPr lang="en-US" dirty="0" err="1" smtClean="0">
                <a:solidFill>
                  <a:schemeClr val="tx2">
                    <a:lumMod val="50000"/>
                  </a:schemeClr>
                </a:solidFill>
              </a:rPr>
              <a:t>di</a:t>
            </a:r>
            <a:r>
              <a:rPr lang="en-US" dirty="0" smtClean="0">
                <a:solidFill>
                  <a:schemeClr val="tx2">
                    <a:lumMod val="50000"/>
                  </a:schemeClr>
                </a:solidFill>
              </a:rPr>
              <a:t>-I-</a:t>
            </a:r>
            <a:r>
              <a:rPr lang="en-US" dirty="0" err="1" smtClean="0">
                <a:solidFill>
                  <a:schemeClr val="tx2">
                    <a:lumMod val="50000"/>
                  </a:schemeClr>
                </a:solidFill>
              </a:rPr>
              <a:t>ime</a:t>
            </a:r>
            <a:r>
              <a:rPr lang="en-US" dirty="0" smtClean="0">
                <a:solidFill>
                  <a:schemeClr val="tx2">
                    <a:lumMod val="50000"/>
                  </a:schemeClr>
                </a:solidFill>
              </a:rPr>
              <a:t> to my name.” I looked forward to the delicious time when “my man” would leave me, when I would “hate to see that evening sun go down . . .” ‘cause then I would know “my man has left this town.” Misery colored by the greens and blues in my mother’s voice took all of the grief out of the words and left me with a conviction that pain was not only endurable, it was sweet.</a:t>
            </a:r>
            <a:endParaRPr lang="en-US" sz="2000" dirty="0" smtClean="0">
              <a:solidFill>
                <a:schemeClr val="tx2">
                  <a:lumMod val="50000"/>
                </a:schemeClr>
              </a:solidFill>
            </a:endParaRPr>
          </a:p>
          <a:p>
            <a:r>
              <a:rPr lang="en-US" sz="2000" i="1" dirty="0" smtClean="0">
                <a:solidFill>
                  <a:schemeClr val="tx2">
                    <a:lumMod val="50000"/>
                  </a:schemeClr>
                </a:solidFill>
              </a:rPr>
              <a:t>	--</a:t>
            </a:r>
            <a:r>
              <a:rPr lang="en-US" sz="2000" dirty="0" smtClean="0">
                <a:solidFill>
                  <a:schemeClr val="tx2">
                    <a:lumMod val="50000"/>
                  </a:schemeClr>
                </a:solidFill>
              </a:rPr>
              <a:t>Toni Morrison, </a:t>
            </a:r>
            <a:r>
              <a:rPr lang="en-US" sz="2000" i="1" dirty="0" smtClean="0">
                <a:solidFill>
                  <a:schemeClr val="tx2">
                    <a:lumMod val="50000"/>
                  </a:schemeClr>
                </a:solidFill>
              </a:rPr>
              <a:t>The Bluest Eye</a:t>
            </a:r>
            <a:endParaRPr sz="2000" i="1" dirty="0" smtClean="0">
              <a:solidFill>
                <a:schemeClr val="tx2">
                  <a:lumMod val="50000"/>
                </a:schemeClr>
              </a:solidFill>
            </a:endParaRPr>
          </a:p>
          <a:p>
            <a:r>
              <a:rPr sz="2000" dirty="0" smtClean="0">
                <a:solidFill>
                  <a:schemeClr val="tx2">
                    <a:lumMod val="50000"/>
                  </a:schemeClr>
                </a:solidFill>
                <a:effectLst>
                  <a:outerShdw blurRad="38100" dist="38100" dir="2700000" algn="tl">
                    <a:srgbClr val="000000">
                      <a:alpha val="43137"/>
                    </a:srgbClr>
                  </a:outerShdw>
                </a:effectLst>
              </a:rPr>
              <a:t>Discuss:</a:t>
            </a:r>
          </a:p>
          <a:p>
            <a:pPr marL="342900" indent="-342900">
              <a:buFont typeface="+mj-lt"/>
              <a:buAutoNum type="arabicPeriod"/>
            </a:pPr>
            <a:r>
              <a:rPr lang="en-US" sz="1900" dirty="0" smtClean="0">
                <a:solidFill>
                  <a:schemeClr val="tx2">
                    <a:lumMod val="50000"/>
                  </a:schemeClr>
                </a:solidFill>
                <a:effectLst>
                  <a:outerShdw blurRad="38100" dist="38100" dir="2700000" algn="tl">
                    <a:srgbClr val="000000">
                      <a:alpha val="43137"/>
                    </a:srgbClr>
                  </a:outerShdw>
                </a:effectLst>
              </a:rPr>
              <a:t>Why are parts of the passage in quotes? What do the quoted details add to the passage?</a:t>
            </a:r>
          </a:p>
          <a:p>
            <a:pPr marL="342900" indent="-342900">
              <a:buFont typeface="+mj-lt"/>
              <a:buAutoNum type="arabicPeriod"/>
            </a:pPr>
            <a:r>
              <a:rPr lang="en-US" sz="1900" dirty="0" smtClean="0">
                <a:solidFill>
                  <a:schemeClr val="tx2">
                    <a:lumMod val="50000"/>
                  </a:schemeClr>
                </a:solidFill>
                <a:effectLst>
                  <a:outerShdw blurRad="38100" dist="38100" dir="2700000" algn="tl">
                    <a:srgbClr val="000000">
                      <a:alpha val="43137"/>
                    </a:srgbClr>
                  </a:outerShdw>
                </a:effectLst>
              </a:rPr>
              <a:t>Which details contribute to the conclusion that pain is sweet. List several details from the passage that develop both “sweet” and “pain” and contribute to this oxymoron.</a:t>
            </a:r>
            <a:endParaRPr sz="1900" dirty="0" smtClean="0">
              <a:solidFill>
                <a:schemeClr val="tx2">
                  <a:lumMod val="50000"/>
                </a:schemeClr>
              </a:solidFill>
              <a:effectLst>
                <a:outerShdw blurRad="38100" dist="38100" dir="2700000" algn="tl">
                  <a:srgbClr val="000000">
                    <a:alpha val="43137"/>
                  </a:srgbClr>
                </a:outerShdw>
              </a:effectLst>
            </a:endParaRPr>
          </a:p>
          <a:p>
            <a:endParaRPr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Detail </a:t>
            </a:r>
            <a:r>
              <a:rPr lang="en-US" smtClean="0"/>
              <a:t>#9</a:t>
            </a:r>
            <a:endParaRPr lang="en-US" dirty="0"/>
          </a:p>
        </p:txBody>
      </p:sp>
      <p:sp>
        <p:nvSpPr>
          <p:cNvPr id="3" name="Content Placeholder 2"/>
          <p:cNvSpPr>
            <a:spLocks noGrp="1"/>
          </p:cNvSpPr>
          <p:nvPr>
            <p:ph idx="1"/>
          </p:nvPr>
        </p:nvSpPr>
        <p:spPr>
          <a:xfrm>
            <a:off x="533400" y="2133600"/>
            <a:ext cx="8229600" cy="3200400"/>
          </a:xfrm>
          <a:ln>
            <a:solidFill>
              <a:schemeClr val="accent1">
                <a:lumMod val="60000"/>
                <a:lumOff val="40000"/>
              </a:schemeClr>
            </a:solidFill>
          </a:ln>
        </p:spPr>
        <p:txBody>
          <a:bodyPr>
            <a:normAutofit/>
          </a:bodyPr>
          <a:lstStyle/>
          <a:p>
            <a:pPr algn="ctr">
              <a:buNone/>
            </a:pPr>
            <a:r>
              <a:rPr lang="en-US" dirty="0" smtClean="0">
                <a:solidFill>
                  <a:schemeClr val="accent1"/>
                </a:solidFill>
              </a:rPr>
              <a:t>Apply:</a:t>
            </a:r>
          </a:p>
          <a:p>
            <a:pPr>
              <a:buNone/>
            </a:pPr>
            <a:r>
              <a:rPr lang="en-US" dirty="0" smtClean="0">
                <a:solidFill>
                  <a:schemeClr val="accent1"/>
                </a:solidFill>
              </a:rPr>
              <a:t>	Think of a paradoxical feeling such as sweet pain, healthful illness, or frightening comfort; then make a chart listing the two details for each side of the paradox. </a:t>
            </a:r>
            <a:r>
              <a:rPr lang="en-US" smtClean="0">
                <a:solidFill>
                  <a:schemeClr val="accent1"/>
                </a:solidFill>
              </a:rPr>
              <a:t>Share.</a:t>
            </a:r>
            <a:endParaRPr lang="en-US" dirty="0" smtClean="0">
              <a:solidFill>
                <a:schemeClr val="accent1"/>
              </a:solidFill>
            </a:endParaRPr>
          </a:p>
          <a:p>
            <a:pPr algn="ctr">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320</TotalTime>
  <Words>152</Words>
  <Application>Microsoft Office PowerPoint</Application>
  <PresentationFormat>On-screen Show (4:3)</PresentationFormat>
  <Paragraphs>10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Metro</vt:lpstr>
      <vt:lpstr>Detail#9</vt:lpstr>
      <vt:lpstr>Detail #9</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47</cp:revision>
  <dcterms:created xsi:type="dcterms:W3CDTF">2008-08-19T21:40:58Z</dcterms:created>
  <dcterms:modified xsi:type="dcterms:W3CDTF">2014-04-14T16:27:29Z</dcterms:modified>
</cp:coreProperties>
</file>